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2"/>
  </p:notesMasterIdLst>
  <p:handoutMasterIdLst>
    <p:handoutMasterId r:id="rId83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500" r:id="rId19"/>
    <p:sldId id="438" r:id="rId20"/>
    <p:sldId id="439" r:id="rId21"/>
    <p:sldId id="501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6" r:id="rId64"/>
    <p:sldId id="487" r:id="rId65"/>
    <p:sldId id="488" r:id="rId66"/>
    <p:sldId id="489" r:id="rId67"/>
    <p:sldId id="490" r:id="rId68"/>
    <p:sldId id="503" r:id="rId69"/>
    <p:sldId id="491" r:id="rId70"/>
    <p:sldId id="504" r:id="rId71"/>
    <p:sldId id="492" r:id="rId72"/>
    <p:sldId id="493" r:id="rId73"/>
    <p:sldId id="494" r:id="rId74"/>
    <p:sldId id="495" r:id="rId75"/>
    <p:sldId id="496" r:id="rId76"/>
    <p:sldId id="498" r:id="rId77"/>
    <p:sldId id="502" r:id="rId78"/>
    <p:sldId id="506" r:id="rId79"/>
    <p:sldId id="499" r:id="rId80"/>
    <p:sldId id="393" r:id="rId8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79" d="100"/>
          <a:sy n="79" d="100"/>
        </p:scale>
        <p:origin x="-180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6742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8708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3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2509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22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53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07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82749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4539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708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5590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424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3622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1367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178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0483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6864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58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128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44574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51142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56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57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4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/tru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w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wmf"/><Relationship Id="rId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75.png"/><Relationship Id="rId18" Type="http://schemas.openxmlformats.org/officeDocument/2006/relationships/image" Target="../media/image78.png"/><Relationship Id="rId3" Type="http://schemas.openxmlformats.org/officeDocument/2006/relationships/hyperlink" Target="https://softuni.bg/courses/teamwork-and-personal-skills/" TargetMode="External"/><Relationship Id="rId7" Type="http://schemas.openxmlformats.org/officeDocument/2006/relationships/image" Target="../media/image7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jpeg"/><Relationship Id="rId15" Type="http://schemas.openxmlformats.org/officeDocument/2006/relationships/image" Target="../media/image7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softwaregroup-bg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4613065"/>
            <a:ext cx="1755100" cy="1522056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2" y="3962400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5540" y="3443712"/>
            <a:ext cx="1040346" cy="697440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13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8739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865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</a:t>
            </a:r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Software Configuration Management</a:t>
            </a:r>
            <a:r>
              <a:rPr lang="bg-BG" dirty="0" smtClean="0"/>
              <a:t> (</a:t>
            </a:r>
            <a:r>
              <a:rPr lang="en-US" dirty="0" smtClean="0"/>
              <a:t>SCM)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bg-BG" dirty="0" smtClean="0"/>
              <a:t>Lock-Modify-Unlock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Copy-Modify-Merge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817626"/>
            <a:ext cx="3422104" cy="3278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371600"/>
            <a:ext cx="10674984" cy="820600"/>
          </a:xfrm>
        </p:spPr>
        <p:txBody>
          <a:bodyPr/>
          <a:lstStyle/>
          <a:p>
            <a:r>
              <a:rPr lang="en-US" dirty="0" smtClean="0"/>
              <a:t>SVN: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472299"/>
            <a:ext cx="10644928" cy="3547501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SVN repository:</a:t>
            </a:r>
          </a:p>
          <a:p>
            <a:r>
              <a:rPr lang="en-US" sz="3600" dirty="0" smtClean="0">
                <a:hlinkClick r:id="rId2"/>
              </a:rPr>
              <a:t>https://github.com/SoftUni/test/trunk</a:t>
            </a:r>
            <a:endParaRPr lang="en-US" sz="3600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to the SVN server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12" y="3537098"/>
            <a:ext cx="7391400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Versioning Models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60812" y="4454135"/>
            <a:ext cx="7391400" cy="1794265"/>
          </a:xfrm>
        </p:spPr>
        <p:txBody>
          <a:bodyPr/>
          <a:lstStyle/>
          <a:p>
            <a:r>
              <a:rPr lang="en-US" sz="3600" dirty="0"/>
              <a:t>Lock-Modify-Unlock,</a:t>
            </a:r>
            <a:br>
              <a:rPr lang="en-US" sz="3600" dirty="0"/>
            </a:br>
            <a:r>
              <a:rPr lang="en-US" sz="3600" dirty="0"/>
              <a:t>Copy-Modify-Merge,</a:t>
            </a:r>
            <a:br>
              <a:rPr lang="en-US" sz="3600" dirty="0"/>
            </a:br>
            <a:r>
              <a:rPr lang="en-US" sz="3600" dirty="0"/>
              <a:t>Distributed Version </a:t>
            </a:r>
            <a:r>
              <a:rPr lang="en-US" sz="3600" dirty="0" smtClean="0"/>
              <a:t>Control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669">
            <a:off x="1252688" y="1173923"/>
            <a:ext cx="2877538" cy="21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062544"/>
            <a:ext cx="1752600" cy="202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4737750" y="1371600"/>
            <a:ext cx="2607969" cy="1828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pic>
        <p:nvPicPr>
          <p:cNvPr id="9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7847012" y="1371601"/>
            <a:ext cx="2369712" cy="1828799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42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Only one user works on a given file at a </a:t>
            </a:r>
            <a:r>
              <a:rPr lang="en-US" dirty="0" smtClean="0"/>
              <a:t>time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conflicts </a:t>
            </a:r>
            <a:r>
              <a:rPr lang="en-US" dirty="0" smtClean="0"/>
              <a:t>occur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each other for the locked files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works for small development teams only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Pessimistic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Visual SourceSafe (VSS) – old fashioned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</a:t>
            </a:r>
            <a:r>
              <a:rPr lang="bg-BG" dirty="0" smtClean="0"/>
              <a:t>, </a:t>
            </a:r>
            <a:r>
              <a:rPr lang="en-US" dirty="0" smtClean="0"/>
              <a:t>Git, TFS (with exclusive locking)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Lock-modify-unlock is rarely used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</a:t>
            </a:r>
          </a:p>
        </p:txBody>
      </p:sp>
      <p:pic>
        <p:nvPicPr>
          <p:cNvPr id="1026" name="Picture 2" descr="http://www.veryicon.com/icon/png/System/Soft%20Scraps/Lock%20Un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cretgeek.net/image/vss_cheat_she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527782"/>
            <a:ext cx="2296574" cy="16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Administrative problems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Someone locks a given file and forgets about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is lost </a:t>
            </a:r>
            <a:r>
              <a:rPr lang="en-US" dirty="0"/>
              <a:t>while waiting for someone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release </a:t>
            </a:r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 smtClean="0">
                <a:sym typeface="Wingdings" panose="05000000000000000000" pitchFamily="2" charset="2"/>
              </a:rPr>
              <a:t> works in small teams only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Unneeded locking </a:t>
            </a:r>
            <a:r>
              <a:rPr lang="en-US" dirty="0"/>
              <a:t>of the whole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Different changes are not necessary in conflict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non-conflicting changes</a:t>
            </a:r>
            <a:r>
              <a:rPr lang="bg-BG" dirty="0" smtClean="0"/>
              <a:t>: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Andy </a:t>
            </a:r>
            <a:r>
              <a:rPr lang="en-US" dirty="0"/>
              <a:t>works </a:t>
            </a:r>
            <a:r>
              <a:rPr lang="en-US" dirty="0" smtClean="0"/>
              <a:t>at </a:t>
            </a:r>
            <a:r>
              <a:rPr lang="en-US" dirty="0"/>
              <a:t>the begging of the </a:t>
            </a:r>
            <a:r>
              <a:rPr lang="en-US" dirty="0" smtClean="0"/>
              <a:t>file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Bobby works at the end of the file</a:t>
            </a:r>
            <a:endParaRPr lang="bg-BG" dirty="0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Problems with </a:t>
            </a:r>
            <a:r>
              <a:rPr lang="en-US" dirty="0"/>
              <a:t>Locking </a:t>
            </a:r>
            <a:endParaRPr lang="en-US" dirty="0" smtClean="0"/>
          </a:p>
        </p:txBody>
      </p:sp>
      <p:pic>
        <p:nvPicPr>
          <p:cNvPr id="4098" name="Picture 2" descr="http://1.bp.blogspot.com/-a3pKJkus71k/TWKw7HyaRvI/AAAAAAAAAIQ/13YW-GexWJs/s1600/folder-blue-locke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ationalwiki.org/w/images/thumb/2/24/Warning_icon.svg/400px-Warning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19" y="4114800"/>
            <a:ext cx="2132994" cy="21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meaningful comments 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cs typeface="Arial" charset="0"/>
              </a:rPr>
              <a:t>≈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A </a:t>
            </a:r>
            <a:r>
              <a:rPr lang="en-US" dirty="0"/>
              <a:t>software engineering </a:t>
            </a:r>
            <a:r>
              <a:rPr lang="en-US" dirty="0" smtClean="0"/>
              <a:t>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Defines 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Keeps track of what is happening in the project</a:t>
            </a:r>
            <a:r>
              <a:rPr lang="bg-BG" dirty="0" smtClean="0"/>
              <a:t> </a:t>
            </a:r>
            <a:r>
              <a:rPr lang="en-US" dirty="0" smtClean="0"/>
              <a:t>over the time</a:t>
            </a:r>
            <a:endParaRPr lang="bg-BG" dirty="0" smtClean="0"/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3188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9812" y="863307"/>
            <a:ext cx="6264126" cy="256569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"Lock-Modify-Unlock</a:t>
            </a:r>
            <a:r>
              <a:rPr lang="en-US" dirty="0"/>
              <a:t>" Model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8916" flipH="1" flipV="1">
            <a:off x="3200184" y="4108075"/>
            <a:ext cx="2408876" cy="184551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43">
            <a:off x="8098768" y="3509117"/>
            <a:ext cx="2277817" cy="24973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iconarchive.com/icons/aha-soft/software/256/key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012" flipH="1">
            <a:off x="5478050" y="39386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4" y="849945"/>
            <a:ext cx="2286000" cy="2567939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  <p:pic>
        <p:nvPicPr>
          <p:cNvPr id="6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232">
            <a:off x="2216855" y="3217801"/>
            <a:ext cx="903430" cy="90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609284" name="AutoShape 4"/>
          <p:cNvSpPr>
            <a:spLocks noChangeArrowheads="1"/>
          </p:cNvSpPr>
          <p:nvPr/>
        </p:nvSpPr>
        <p:spPr bwMode="auto">
          <a:xfrm>
            <a:off x="5927725" y="1741489"/>
            <a:ext cx="1524000" cy="1400175"/>
          </a:xfrm>
          <a:prstGeom prst="can">
            <a:avLst>
              <a:gd name="adj" fmla="val 25796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1764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1750" name="Group 8"/>
          <p:cNvGrpSpPr>
            <a:grpSpLocks/>
          </p:cNvGrpSpPr>
          <p:nvPr/>
        </p:nvGrpSpPr>
        <p:grpSpPr bwMode="auto">
          <a:xfrm>
            <a:off x="4327525" y="4418013"/>
            <a:ext cx="914400" cy="1219200"/>
            <a:chOff x="2400" y="1488"/>
            <a:chExt cx="576" cy="768"/>
          </a:xfrm>
        </p:grpSpPr>
        <p:pic>
          <p:nvPicPr>
            <p:cNvPr id="31762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0" name="Text Box 10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2001837" y="1371600"/>
            <a:ext cx="3254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Andy and Bobby</a:t>
            </a:r>
            <a:b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check-out is done without locking. They just get a local copy.</a:t>
            </a:r>
          </a:p>
        </p:txBody>
      </p:sp>
      <p:cxnSp>
        <p:nvCxnSpPr>
          <p:cNvPr id="31752" name="AutoShape 12"/>
          <p:cNvCxnSpPr>
            <a:cxnSpLocks noChangeShapeType="1"/>
            <a:stCxn id="31764" idx="2"/>
            <a:endCxn id="31762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3" name="Text Box 13"/>
          <p:cNvSpPr txBox="1">
            <a:spLocks noChangeArrowheads="1"/>
          </p:cNvSpPr>
          <p:nvPr/>
        </p:nvSpPr>
        <p:spPr bwMode="auto">
          <a:xfrm>
            <a:off x="4944962" y="3645024"/>
            <a:ext cx="145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1754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55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1760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1756" name="AutoShape 18"/>
          <p:cNvCxnSpPr>
            <a:cxnSpLocks noChangeShapeType="1"/>
            <a:stCxn id="31764" idx="2"/>
            <a:endCxn id="31760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9" name="Text Box 19"/>
          <p:cNvSpPr txBox="1">
            <a:spLocks noChangeArrowheads="1"/>
          </p:cNvSpPr>
          <p:nvPr/>
        </p:nvSpPr>
        <p:spPr bwMode="auto">
          <a:xfrm>
            <a:off x="7448549" y="2996952"/>
            <a:ext cx="152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1758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773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71373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2785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35" name="Text Box 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2774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noProof="1">
                <a:solidFill>
                  <a:schemeClr val="bg1"/>
                </a:solidFill>
                <a:cs typeface="Arial" charset="0"/>
              </a:rPr>
              <a:t>Аndy</a:t>
            </a: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1979612" y="1988403"/>
            <a:ext cx="3470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indent="0">
              <a:buNone/>
            </a:pPr>
            <a:r>
              <a:rPr lang="en-US" b="1" dirty="0"/>
              <a:t>Andy locks file A and begins modifying it.</a:t>
            </a:r>
            <a:endParaRPr lang="bg-BG" b="1" dirty="0"/>
          </a:p>
        </p:txBody>
      </p:sp>
      <p:cxnSp>
        <p:nvCxnSpPr>
          <p:cNvPr id="32777" name="AutoShape 12"/>
          <p:cNvCxnSpPr>
            <a:cxnSpLocks noChangeShapeType="1"/>
            <a:stCxn id="32785" idx="2"/>
            <a:endCxn id="32774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5302251" y="3645024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779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80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2783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45" name="Text Box 1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4632324" y="5651956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(3)</a:t>
            </a:r>
            <a:endParaRPr lang="en-US" dirty="0"/>
          </a:p>
        </p:txBody>
      </p:sp>
      <p:sp>
        <p:nvSpPr>
          <p:cNvPr id="735236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3810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39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2014537" y="1600200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lock the file too, but she can’t</a:t>
            </a:r>
            <a:r>
              <a:rPr lang="bg-BG" b="1" dirty="0"/>
              <a:t>.</a:t>
            </a:r>
          </a:p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waits</a:t>
            </a:r>
            <a:r>
              <a:rPr lang="en-US" b="1" dirty="0"/>
              <a:t> for Andy to finish and unlock the file</a:t>
            </a:r>
            <a:r>
              <a:rPr lang="bg-BG" b="1" dirty="0"/>
              <a:t>.</a:t>
            </a:r>
          </a:p>
        </p:txBody>
      </p:sp>
      <p:pic>
        <p:nvPicPr>
          <p:cNvPr id="33801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02" name="Group 14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3808" name="Picture 15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48" name="Text Box 16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3803" name="AutoShape 17"/>
          <p:cNvCxnSpPr>
            <a:cxnSpLocks noChangeShapeType="1"/>
            <a:stCxn id="33810" idx="2"/>
            <a:endCxn id="33808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5250" name="Text Box 18"/>
          <p:cNvSpPr txBox="1">
            <a:spLocks noChangeArrowheads="1"/>
          </p:cNvSpPr>
          <p:nvPr/>
        </p:nvSpPr>
        <p:spPr bwMode="auto">
          <a:xfrm>
            <a:off x="767858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defRPr kumimoji="0" sz="1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defRPr>
            </a:lvl1pPr>
          </a:lstStyle>
          <a:p>
            <a:pPr algn="ctr"/>
            <a:r>
              <a:rPr lang="en-US" b="1" dirty="0"/>
              <a:t>Wait</a:t>
            </a:r>
            <a:endParaRPr lang="bg-BG" b="1" dirty="0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AutoShape 2" descr="data:image/jpg;base64,/9j/4AAQSkZJRgABAQAAAQABAAD/2wCEAAkGBg4QDg8QEBAQEA8OEBEQDw0QEBAPERAPFBAWFhYQEh4YGycgFxkjGRMSHzsgIycpLCwsFh4xNTAqNSYrLCkBCQoKDgwOGg8OGiwkHyQsNDUpKywpNCwuLzAtLiwsNTQtNSkpNSwtLTYtKSwpLCw1KSkvNSoxMCw0LDUvLzQsNf/AABEIAOEA4QMBIgACEQEDEQH/xAAcAAEAAgIDAQAAAAAAAAAAAAAABwgFBgEDBAL/xABZEAABAwICBAcGEQgGCQUAAAABAAIDBBEFBgcSITETNUFRYXF0FyJygZG0CBQlMjZCVHOUobGys8HD0dIjUlVigpKT0xZDU2ODohVFhIWVo6XC8BgkJjRE/8QAGwEBAAEFAQAAAAAAAAAAAAAAAAQBAgUGBwP/xAA9EQACAQMABQUMCQUAAAAAAAAAAQIDBBEFEiExQRNRcZGxBhUiMzQ1UmFyc8HhFDJTVJKywtHwFkJDgaH/2gAMAwEAAhEDEQA/AJxREQBERAEREAREQBERAEREAREQBFxdcoAiIgCIiAIiIAiIgCIiAIiIAiIgCIiAIiIAiIgCIiAIixuYcw01BTPqaqQRxM8bnuO5jB7Zxtu+oEoDIucALnYBvPQo/wA06b8Joi5kbzWTC41KexjB5nSHvf3dbqUQZy0l4ljUjoYtanohs4BriA5v51Q4euP6u7oO9Yqiy5Cyxf8AlHdPrR1D70BtmJ+iBxeoJFJTwwN5LMdUyDrJ73/KsJJnfM07hrVs0d+UOipwPFGAfiXY1oAsAAByAWAXnkxGBvrpWDo1gT8SAyNPT5mkGtHi0j+huITE+MfevUzE85U+1tRLKBzvpqj4nglYBuO04OyYAjcRrD47LOYbndzbDho5m/mvcNbxHf8AKgPfTac8cpCBXUUcjQdpfFJTPPU4Xb/lW85b08YRVFrJi+ikNh+XGtET0PbsA6XBqweH5gp6gah71ztnBSWs7oHI7/zYsdjOjzD6i5EfASH+sgszb0t9afID0oCcYKhkjWvY5r2PF2vY4Oa4c4I2ELsVZKY43l95lppTNSXu9lnOhcP71l7sP6zT4+RTTo+0nUeLx2b+Rq2NvLSONzb8+M+3Z07xygbLgbkiIgCIiAIiIAiIgCIiAIiIAiIgCIiAIiIDrqalkcb5JHBkcbXPe9xsGsaLlx6AASqt55zfPjuIHVLmUcJIgjO5se4yuH57vi2DkupO9EJmwwUUVDG60laS6Wx2inYR3p8J9vExw5VFeC0HBQgEd+/vn9Z3DxD60B6qWlZGwMYLAeUnnPOVjMTzC2MlkYD3jYT7Vp5ukpmLEzGwRsNnyDaRvazo6T96mPRJokio4o6ysjD66QB7I3i7aVp2gAH+t5zybhykgRtgWibHcSAkkHpaF1iHVJdHdvO2No1vKADzrecN9DZSAD0xWzyHlEMccIv+1rqZEQEXf+nbBrW4St6+Giv9EsTifobKYg+lq6Zh5BPGyUHoJbq28imdEBVzMGjbHMKBk1OHp2bXSwEzRtaNt3tIDmC3La3SvflHSKHFsNRfmBO0jqPKOg7ea+5WUUM6XtEEb45MQw+MRzRgyVFLGLNlaNrpYwPWvG8geu6/XAZRj2uaCCHNcNhG0EH5Qo8zdlKSjkGJYcXQvhdwj2R7ODI/rI/1edu6xPJcL50e5vNuBmdsB3nkJ3P6juPiPOpHIuLHaDsIQGyaNs9MxahbNsbURER1UQ3Nkt69v6jhtHjG2y2xV30c1pwzNElIDanrC6LV5Brt4WEjpDrN/aKsQgCIiAIiIAiIgCIiAIiIAiIgCIiAIiICs2mGodPmWSN5uyEU0TBzM4JshH70j/KulcaSvZTV++ReaRrlAeDL1OyXMVDHINZhqae7TuIFnWPRcK1wVVcqeyWg7VB80K1QQBERAEREAREQFVs6YQygzFUQQ7InSNc1g2BrJ42yag6Gl9h1BSDljEuFh1XG74rNPOW+1PxEeJaZpY9lM3XS+bRrI5ZrODqWD2sn5M+Pd8YHlQHlzB+TzPhbxs1pqFxPVU6p+IBWUVbM7d7jeFO/Xpz5KpWTQBERAEREAREQBERAEREAREQBERAEREBV/SV7Kav3yLzSNcrnSeLZpqvfIPNI1wgPHlf2SUHaqf6laoKqmWvZJh/a6b5Wq1YQHKIiAIiIAiIgKx6VPZTUeFTeaxr5Y8tII3tII6xtC+tKnspqPCpvNY18IDuz/NrYjhTx7YROHjnB+tWZVVMyVGvUYTzsDWH9mpIHxWVqwgCIiAIiIAiIgCIiAIiIAiIgCItO0oZ8dhFGyaOJs0s0oiY17i1jTqOcXuttPrbWFt+9Abil1X2kzhnHEoxNTFkUEl9V0baWJps4tOqZLv3gjfyLmTAc4ybXYg9vQKxzPowoVTSFrTbjOpFNcMo9FSm9yMJpV2Zpn6XUvx0sS+Fgcboa2DFWMrpTNU60JfK6V0xILRq3c7abNsFnlKhOM4qUXlPcWNY2M8OXj/8AI8P7XS/OarWBU+qqSWXE4YoXak0skDIpNZzNWR2qGuuNosSNoW9dy/Mv6Rb8Oq/wKPcX1vbNKtNRb5yqg5bkWIRV37meZhuxHyV1X+FO5xmkbsQd4sQqvuUbvvY/ax6y7k58xYhFXb+gGbBuxCTxYjUBP6GZwG6vn8WJS/W5XLS1k/8ALHrKcnLmLEXS6rv/AEWzmN1bUn/eTj8r1z/oHOo3VVQf9vYfleru+dn9rH8SGpLmMXpV9lNR4VN5rGvhYDFYa5mLBuIOc+rDouFc+RsriDG3Uu4Eg97qrPqdGUZxUovKe5lm4wWKEmvpBya0Vh1zK3gVPMe1/TcPB34S0fB2tfX4Q6tvHZSnTaVMbwmdkWNU/DwSetqY2sY8jnYW2Y+w9qQ09KrlZxxBOCLw4LjVPWU8dRTSNlhlF2vb8bXDe1wOwg7QvcqgIiIAiIgCIiAIiIAiIgCiL0SPF1H2v7F6l1RF6JDi6j7X9i9ARzkLSBLhdqeqjeaSUCZmzv4w8AiSO/rmOFjbxjlBmPB8z0NYAaaoilJF9QOtIOtps4eRYTBcs0ddg+HsqYWyAUkOq/a17LsHrHDaOrctB0gaL4MPpjVwTykNkY3gpA1xGsd4c2263MtBrKy0hXcXmnUbxsWYt5x19Rko8pSjnejJ6XMo1PplmJQMMrGtjEzACXRmPc+w2lhFuq3StLGaorbWSB35ve2v13+pZ/KeS8aqqSKqpsR4GOUv1WGpq2OGpI5huGNI3tPKsrJo2zA71+IU8nTI+eT50RWatb6nZw+j1KsXq7OKezg9jI8qbqPWSe01nImGVWIYxTTxRERU88Mssm3UYyNwdYndrG1gOnmBKsdZQzHo5x9os2upGjfZoe0X59kC4fo7zEf9YQeKSZvyRLDaUVHSFVTdeEUlhLa/gelOMoL6rJnsllB79FmPk3NfFftNUPs0GifMPJXR+KsqvwLGd6rX71Hqf7lznNf2snCyWUIdyvMY/wD3M+G1P4Vz3Lsy+7h8Nqfwp3qtfvUOr5lOUl6JN1ksoR7l+Zfdw+HVP3L6j0aZmburW+Osmd8rU71W33qHV8xykvROnTBlmsixF2IsjMlO8REva0uETo42sIlt60HVvfdt51qMWar7OBJdzNde/wASkCLJebGiza6If45v9GuG5JzWNra2FpO8tlDb+SNbfY6QtrejGlUrQeqsJrZsRGnCTeUjV8r5RxLEsRppBSyRQRyRufO9jmxtjY/WO1wGs47QAOfrKsbjWXqatpX0tSwSRPFj+c13I9h9q4HlUOnKOcP0lbqq5B8jF1vyPm52/E3fD6gfI1XVL6ynUVTlo5SwtoUJJYwfWQ6uowDH3YVO8upax7WscdjS5+yCdo5CTZh+vVCn5VJzVgeI0NdS+np+GncI5I5eGknLWiUgC7xcWIJt0q2wWbpVI1IKcXlPieTWGERF6FAiIgCIiAIiIAiIgCiL0SHF1H2v7F6l1RF6JDi6j7X9i9AZbJHFVB2WH5gWE0xD1Hk6JofnrN5I4qoOyw/MCw2mAeo03vkH0gXLrbzlH3n6jMT8S+g7dE3EtJ1z+cyLb1qGiXiWl8KfziRbeo2kfK6vtS7WX0vqR6AiLugivtO7kUFvBe3gRQ8p8iw+cc50uFwCWa7nvuIadtteVw32/NaLi7juvykgLYFWXShjj6rFqoknUp5HU0TeRrInFpt1uDneNZTQ2j1f3GrU+qll/sQ61VxWT14/pexaqc7Um9KxE7I6fvHAdL/XE+MDoWvQZrxFj9dlZVNeTcuE8tz17dvjWKRdJpWVvSjqQgkuj+ZMe5N72StkzTdOyRsWI2licQPTTWhssf6zw3Y9vUAevcpsila5oc0hzXAOa4G4c0i4IPKLKnqsPoVxZ8+Ehjzc0sz4Gk7TwdmvaPFrkdTQtP7otFUqMFcUFjbhpbtvH1EmhUbeqzfkRFpZLCIgFyqpZeECFNO4tiuH9nj+ncrEhV60+j1Xoezs84crChdhsIalCMebPazFzeWERFNLQiIgCIiAIiIAiIgCiL0SHF1H2v7F6l1RF6JDi6j7X9i9AZbJHFVB2WH5gWI0vD1GqPDg+masvkjiqg7LD8wLE6XB6i1PhQfTsXLbfzlH3n6jMS8U+g50ScS03hT/AE71uC07RHxNT+HP9O9bivDSPldX2n2svpfUj0H1Gy5svWAuuBlhfnXasXJ5ZbJ5YVWc/UDoMWr43C3/ALmSQeBI7hGn914VplGGmHR9JVtbW0rC+oibqTQtF3SxDaHMHK5tzs3kbtwB2DudvYW1y41HhSWM+vh+xFrxco7CCUXLmkEgggg2IOwg8xXC6aQArBaDsPdHhJkcP/sVEkjfAa1sfyseobyjk2qxKdscLHCMOHDVBaeDibyknldbc3efjVncMw6OngigiGrHCxsbBy6rRa55zy35ytO7qL2CpK2i/Cby/UkSreDzrHqREWgkwLspm3e3rv5F1r00DdpPMLeVTdH0uVuYR9fZtLJvEWQhp+43oOzs84erCBV70/cb0HZ2ecPVhAutW3i1/vtZjZbwiIpBQIiIAiIgCIiAIiIAoi9EhxdR9r+xepdUReiQ4uo+1/YvQGWyRxVQdlh+YFi9LQ9Rarrg84jWUyRxVQdlh+YFjNK49Raz/A85jXLaHnGPvF+YzMvFPo+B16IuJqfw5/pnLdI23IC0vRFxNT+HP9M5bzTt3nxKPpN4uqvtPtFN4proO9ERYosC8uJ4gyngmnk2RwRvkf4LWk2HSbW8a9SjPTnmDgaGOkae/rH3eP7mIhx8ryzyFTLG2d1cQori9vRx/wCFs5asWyEMTxB9RPNPIbyTyPkf4TnEkDo2ryoi7FGKikluMWSfoKzDwVbLRuPeVbNaMHknjBOzrZr/ALoU7KouFYi+mqIZ4zZ8EjJG9bXA2PQbW8atjhteyoginjN4542SM8FzQQD07bLnvdRacnXjXjuktvSvljqJtvLKwelERamSQshRsszr2rwMbcgc6yrRYW5lsmgKGtUlVfBYXS/l2nhWezBAen/jag7Ozzl6sIFXzT/xtQdnZ5y9WDC6Jb+LRBe8IiL3KBERAEREAREQBERAFEXokOLqPtf2L1LqiL0SHF1H2v7F6Ay2SOKqDssPzAsdpV4lrOqHzmJZHJHFVB2WH5gWP0pj1FrfBi85iXLKPnGPvF+YzMvFPo+B59EPE0Hvk/0pW/xtsAFoOhwXwin99n+lKkBRdK+V1fafaWRfgRXqCIixoCrRpTzB6cxWdzTeKnPpeLm1YydZw63l56iFPGesf9I4bU1ANpAzUh9+f3rD4idbqaVVolbr3K2mXO5lw2LtfwIlxLdE4REW9EQKedBmYeGoZKRx7+jfdg/uJCSPI/X/AHgoGW2aL8w+ksVgc42inPpebm1JCAHHoDww+IrEaatPpVnOK3raulfLKPSlLVkWZRF9RsJIA5VymMXJqMd7Mkeihi2l3NsC9q+WMAAA5F9Lotjaq2oKnx49P82EGctZ5ID0/wDG1B2dnnL1YMKven/jeg7Ozzl6sIFsNv4tfzieD3hERe5QIiIAiIgCIiAIiIAoi9EhxdR9r+xepdWpaTsl/wClcOfA0gTxOE1M4mw4VoI1HdDmuc3ouDyIDC5I4qoOyw/MC8OlDiWt8CPziNaTo6z+aInDcR1oRC9zI5JARwLr7YZeZt72PJfbstbdNJcjXYJWOaQ5ro4y1zSHNI4ePaCNhXNqtpVttIwVRbHNNPg/CMsqinSeOY69C49SIeiSf6QrfVoWhNwODM6J5gf3gfrW+rFaV8tq+0+0sg/BXQERLLHF5C2nvMGtLT0LDsjHpiYA+3cC2MHpDdY/thRJZW/kpI3G7o2OJ5SxpPxhfBw2H+xi/hM+5bZYd0NOzoRoxpZxx1t76iNOi5POSodlwrdnCqf+wi/hM+5cHB6b3PD/AAY/uU7+rYfZP8XyLPo75yoq5CtucEpfc0H8CP8ACgy9SE29K05/wIvwq6PdXGTwqTz0/Ip9H9Zi8gZg9P4bTTk60urwU3KeGZ3rievY79oLcaan1Rt3nf0dC6cNwqGBto42R3NyI2NY29rXsBvsBtXtVljo2NOo7iUcNvwY+in8Ss6mVqhERZs8iAtP3G9B2dnnD1YQKvOns+q9F7wwf89ysMFkbOWtST9b7WWS3hERSi0IiIAiIgCIiAIiIAiIgNMz5osoMWGu+8FUBZtXEBrEDc2QbngeIjkIUVVugXG4mvigqoZYHnawTSwhwvca7CNXkB3lWIRUaT3grpQ6Hs0Qs1IagQsuXcHHXSRt1jvNm7L7B5F6O5Vmz3a7/iFQrBovN0abeXFdRXLK+9yXNfu7/qFR9y57kOavdw+H1P4VYFFTkKXorqGWV+7juaPd7Ph1V+Fc9xnM/u+P4dV/gVgEVeRp+iuoZZX/ALiuZfd8Xw2r/lp3Esye74PhlZ/LVgEVeSp+iuoZZX7uHZj93wfC6z+WncLzB7vp/hNX/LVgUTk4cy6hllfu4Pj/AOkKf4RV/wAtfQ0D49+kYP49X+BT+iu1Y8xQgIaCMd/SMH8er/Ah0DY4d+Iw/wAarP8A2qfUVcIEB0fod8QM8T562nLGvaXlvDPk1Q651dZoF+sqfERVAREQBERAEREAREQBERAEREAREQBERAEREAREQBERAEREAREQBERAEREAREQBERAEREAREQB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its4beats.it/wp-content/uploads/2010/07/chronometer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837">
            <a:off x="7240085" y="3310416"/>
            <a:ext cx="7604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(4)</a:t>
            </a:r>
            <a:endParaRPr lang="en-US" dirty="0"/>
          </a:p>
        </p:txBody>
      </p:sp>
      <p:sp>
        <p:nvSpPr>
          <p:cNvPr id="717828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4821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1962883" y="1988403"/>
            <a:ext cx="38267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his changes</a:t>
            </a:r>
            <a:br>
              <a:rPr lang="en-US" b="1" dirty="0"/>
            </a:br>
            <a:r>
              <a:rPr lang="en-US" b="1" dirty="0"/>
              <a:t>and unlocks the file.</a:t>
            </a:r>
          </a:p>
        </p:txBody>
      </p:sp>
      <p:cxnSp>
        <p:nvCxnSpPr>
          <p:cNvPr id="34825" name="AutoShape 11"/>
          <p:cNvCxnSpPr>
            <a:cxnSpLocks noChangeShapeType="1"/>
          </p:cNvCxnSpPr>
          <p:nvPr/>
        </p:nvCxnSpPr>
        <p:spPr bwMode="auto">
          <a:xfrm rot="5400000">
            <a:off x="5330825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36" name="Text Box 12"/>
          <p:cNvSpPr txBox="1">
            <a:spLocks noChangeArrowheads="1"/>
          </p:cNvSpPr>
          <p:nvPr/>
        </p:nvSpPr>
        <p:spPr bwMode="auto">
          <a:xfrm>
            <a:off x="5014292" y="3644901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en-US" sz="1800" b="1" noProof="1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827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47" name="Text Box 23"/>
          <p:cNvSpPr txBox="1">
            <a:spLocks noChangeArrowheads="1"/>
          </p:cNvSpPr>
          <p:nvPr/>
        </p:nvSpPr>
        <p:spPr bwMode="auto">
          <a:xfrm>
            <a:off x="8502449" y="382825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73728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845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976438" y="1572904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Now Bobby can take the modified file and lock it</a:t>
            </a:r>
            <a:r>
              <a:rPr lang="bg-BG" b="1" dirty="0"/>
              <a:t>.</a:t>
            </a:r>
          </a:p>
          <a:p>
            <a:r>
              <a:rPr lang="en-US" b="1" dirty="0"/>
              <a:t>Bobby edits her local copy of the file.</a:t>
            </a:r>
            <a:endParaRPr lang="bg-BG" b="1" dirty="0"/>
          </a:p>
        </p:txBody>
      </p:sp>
      <p:pic>
        <p:nvPicPr>
          <p:cNvPr id="35849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51" name="AutoShape 13"/>
          <p:cNvCxnSpPr>
            <a:cxnSpLocks noChangeShapeType="1"/>
            <a:stCxn id="35845" idx="2"/>
            <a:endCxn id="35850" idx="0"/>
          </p:cNvCxnSpPr>
          <p:nvPr/>
        </p:nvCxnSpPr>
        <p:spPr bwMode="auto">
          <a:xfrm rot="5400000" flipH="1" flipV="1">
            <a:off x="7649368" y="2686844"/>
            <a:ext cx="76200" cy="1995487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29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37297" name="Text Box 17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37298" name="Text Box 18"/>
          <p:cNvSpPr txBox="1">
            <a:spLocks noChangeArrowheads="1"/>
          </p:cNvSpPr>
          <p:nvPr/>
        </p:nvSpPr>
        <p:spPr bwMode="auto">
          <a:xfrm>
            <a:off x="8269287" y="371633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7213029" y="487783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1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883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(6)</a:t>
            </a:r>
            <a:endParaRPr lang="en-US" dirty="0"/>
          </a:p>
        </p:txBody>
      </p:sp>
      <p:sp>
        <p:nvSpPr>
          <p:cNvPr id="72192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869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2029078" y="1847671"/>
            <a:ext cx="31509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finishes, commits her changes and unlocks the file.</a:t>
            </a:r>
            <a:endParaRPr lang="bg-BG" b="1" dirty="0"/>
          </a:p>
        </p:txBody>
      </p:sp>
      <p:pic>
        <p:nvPicPr>
          <p:cNvPr id="36873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5" name="AutoShape 13"/>
          <p:cNvCxnSpPr>
            <a:cxnSpLocks noChangeShapeType="1"/>
            <a:stCxn id="36869" idx="2"/>
            <a:endCxn id="36874" idx="0"/>
          </p:cNvCxnSpPr>
          <p:nvPr/>
        </p:nvCxnSpPr>
        <p:spPr bwMode="auto">
          <a:xfrm rot="5400000" flipH="1" flipV="1">
            <a:off x="7674768" y="2674144"/>
            <a:ext cx="66675" cy="2008188"/>
          </a:xfrm>
          <a:prstGeom prst="curvedConnector5">
            <a:avLst>
              <a:gd name="adj1" fmla="val -342857"/>
              <a:gd name="adj2" fmla="val 50000"/>
              <a:gd name="adj3" fmla="val 4428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3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72397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7893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43706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420737" y="45085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2014537" y="1847671"/>
            <a:ext cx="3470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updates the changes from the repository.</a:t>
            </a:r>
            <a:endParaRPr lang="bg-BG" b="1" dirty="0"/>
          </a:p>
        </p:txBody>
      </p:sp>
      <p:pic>
        <p:nvPicPr>
          <p:cNvPr id="37897" name="Picture 9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cxnSp>
        <p:nvCxnSpPr>
          <p:cNvPr id="37903" name="AutoShape 17"/>
          <p:cNvCxnSpPr>
            <a:cxnSpLocks noChangeShapeType="1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986" name="Text Box 18"/>
          <p:cNvSpPr txBox="1">
            <a:spLocks noChangeArrowheads="1"/>
          </p:cNvSpPr>
          <p:nvPr/>
        </p:nvSpPr>
        <p:spPr bwMode="auto">
          <a:xfrm>
            <a:off x="5157787" y="3645024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7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2866" y="622834"/>
            <a:ext cx="8070146" cy="23431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"Copy-Modify-Merge" Model</a:t>
            </a:r>
            <a:endParaRPr lang="bg-BG" dirty="0"/>
          </a:p>
        </p:txBody>
      </p:sp>
      <p:pic>
        <p:nvPicPr>
          <p:cNvPr id="5122" name="Picture 2" descr="ImageFigure 5Workflow in a VCS utilizing optimistic vers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06" y="3094578"/>
            <a:ext cx="4615854" cy="3214742"/>
          </a:xfrm>
          <a:prstGeom prst="roundRect">
            <a:avLst>
              <a:gd name="adj" fmla="val 3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0" y="3851593"/>
            <a:ext cx="1967092" cy="1700712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50" y="3851593"/>
            <a:ext cx="1736840" cy="1700712"/>
          </a:xfrm>
          <a:prstGeom prst="roundRect">
            <a:avLst>
              <a:gd name="adj" fmla="val 354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00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4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SCM</a:t>
            </a:r>
            <a:r>
              <a:rPr lang="bg-BG" dirty="0" smtClean="0"/>
              <a:t> </a:t>
            </a:r>
            <a:r>
              <a:rPr lang="en-US" dirty="0" smtClean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966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9956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4037012" y="4284353"/>
            <a:ext cx="969962" cy="1219200"/>
            <a:chOff x="2400" y="1488"/>
            <a:chExt cx="576" cy="768"/>
          </a:xfrm>
        </p:grpSpPr>
        <p:pic>
          <p:nvPicPr>
            <p:cNvPr id="39954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0" name="Text Box 10"/>
            <p:cNvSpPr txBox="1">
              <a:spLocks noChangeArrowheads="1"/>
            </p:cNvSpPr>
            <p:nvPr/>
          </p:nvSpPr>
          <p:spPr bwMode="auto">
            <a:xfrm>
              <a:off x="2564" y="1632"/>
              <a:ext cx="2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139134" y="1309048"/>
            <a:ext cx="250747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check-out </a:t>
            </a:r>
            <a:r>
              <a:rPr lang="en-US" b="1" dirty="0" smtClean="0"/>
              <a:t>a file </a:t>
            </a:r>
            <a:r>
              <a:rPr lang="en-US" b="1" dirty="0"/>
              <a:t>A.</a:t>
            </a:r>
            <a:endParaRPr lang="bg-BG" b="1" dirty="0"/>
          </a:p>
          <a:p>
            <a:pPr>
              <a:spcBef>
                <a:spcPts val="0"/>
              </a:spcBef>
            </a:pPr>
            <a:r>
              <a:rPr lang="en-US" b="1" dirty="0"/>
              <a:t>The check-out is done without locking.</a:t>
            </a:r>
            <a:endParaRPr lang="bg-BG" b="1" dirty="0"/>
          </a:p>
        </p:txBody>
      </p:sp>
      <p:cxnSp>
        <p:nvCxnSpPr>
          <p:cNvPr id="39944" name="AutoShape 12"/>
          <p:cNvCxnSpPr>
            <a:cxnSpLocks noChangeShapeType="1"/>
            <a:stCxn id="39956" idx="2"/>
            <a:endCxn id="39954" idx="0"/>
          </p:cNvCxnSpPr>
          <p:nvPr/>
        </p:nvCxnSpPr>
        <p:spPr bwMode="auto">
          <a:xfrm rot="5400000">
            <a:off x="5119765" y="3004905"/>
            <a:ext cx="681677" cy="18772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46" name="Group 15"/>
          <p:cNvGrpSpPr>
            <a:grpSpLocks/>
          </p:cNvGrpSpPr>
          <p:nvPr/>
        </p:nvGrpSpPr>
        <p:grpSpPr bwMode="auto">
          <a:xfrm>
            <a:off x="7923212" y="3512828"/>
            <a:ext cx="914400" cy="1219200"/>
            <a:chOff x="2400" y="1488"/>
            <a:chExt cx="576" cy="768"/>
          </a:xfrm>
        </p:grpSpPr>
        <p:pic>
          <p:nvPicPr>
            <p:cNvPr id="39952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9947" name="AutoShape 18"/>
          <p:cNvCxnSpPr>
            <a:cxnSpLocks noChangeShapeType="1"/>
            <a:stCxn id="39956" idx="2"/>
            <a:endCxn id="39952" idx="0"/>
          </p:cNvCxnSpPr>
          <p:nvPr/>
        </p:nvCxnSpPr>
        <p:spPr bwMode="auto">
          <a:xfrm rot="5400000" flipH="1" flipV="1">
            <a:off x="7344888" y="2567152"/>
            <a:ext cx="89848" cy="1981200"/>
          </a:xfrm>
          <a:prstGeom prst="curvedConnector5">
            <a:avLst>
              <a:gd name="adj1" fmla="val -254430"/>
              <a:gd name="adj2" fmla="val 50000"/>
              <a:gd name="adj3" fmla="val 35443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4724400" y="351124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7244357" y="2863293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8299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9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66287" y="1371600"/>
            <a:ext cx="2099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Both of them edit the local copies of the file (in the same time).</a:t>
            </a:r>
          </a:p>
        </p:txBody>
      </p:sp>
      <p:pic>
        <p:nvPicPr>
          <p:cNvPr id="40970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406751" y="5495925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6926224" y="471585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3" name="Picture 6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5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8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6810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(3)</a:t>
            </a:r>
          </a:p>
        </p:txBody>
      </p:sp>
      <p:pic>
        <p:nvPicPr>
          <p:cNvPr id="4198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99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2148274" y="1744175"/>
            <a:ext cx="22684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changes to the repository</a:t>
            </a:r>
            <a:r>
              <a:rPr lang="bg-BG" b="1" dirty="0"/>
              <a:t>.</a:t>
            </a:r>
          </a:p>
        </p:txBody>
      </p:sp>
      <p:cxnSp>
        <p:nvCxnSpPr>
          <p:cNvPr id="41997" name="AutoShape 16"/>
          <p:cNvCxnSpPr>
            <a:cxnSpLocks noChangeShapeType="1"/>
            <a:stCxn id="24" idx="0"/>
            <a:endCxn id="41989" idx="2"/>
          </p:cNvCxnSpPr>
          <p:nvPr/>
        </p:nvCxnSpPr>
        <p:spPr bwMode="auto">
          <a:xfrm rot="16200000" flipH="1" flipV="1">
            <a:off x="7362228" y="2545337"/>
            <a:ext cx="103496" cy="2023221"/>
          </a:xfrm>
          <a:prstGeom prst="curvedConnector5">
            <a:avLst>
              <a:gd name="adj1" fmla="val -220878"/>
              <a:gd name="adj2" fmla="val 51038"/>
              <a:gd name="adj3" fmla="val 32087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3393" name="Text Box 17"/>
          <p:cNvSpPr txBox="1">
            <a:spLocks noChangeArrowheads="1"/>
          </p:cNvSpPr>
          <p:nvPr/>
        </p:nvSpPr>
        <p:spPr bwMode="auto">
          <a:xfrm>
            <a:off x="7415190" y="2630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pic>
        <p:nvPicPr>
          <p:cNvPr id="24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8526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(4)</a:t>
            </a:r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2148107" y="1537648"/>
            <a:ext cx="244309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tries to commit his changes</a:t>
            </a:r>
            <a:r>
              <a:rPr lang="bg-BG" b="1" dirty="0"/>
              <a:t>.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A </a:t>
            </a:r>
            <a:r>
              <a:rPr lang="en-US" b="1" dirty="0" smtClean="0"/>
              <a:t>conflict </a:t>
            </a:r>
            <a:r>
              <a:rPr lang="en-US" b="1" dirty="0"/>
              <a:t>occurs</a:t>
            </a:r>
            <a:r>
              <a:rPr lang="bg-BG" b="1" dirty="0"/>
              <a:t>.</a:t>
            </a:r>
            <a:endParaRPr lang="en-US" b="1" dirty="0"/>
          </a:p>
        </p:txBody>
      </p:sp>
      <p:cxnSp>
        <p:nvCxnSpPr>
          <p:cNvPr id="43012" name="AutoShape 16"/>
          <p:cNvCxnSpPr>
            <a:cxnSpLocks noChangeShapeType="1"/>
            <a:stCxn id="41" idx="0"/>
            <a:endCxn id="39" idx="2"/>
          </p:cNvCxnSpPr>
          <p:nvPr/>
        </p:nvCxnSpPr>
        <p:spPr bwMode="auto">
          <a:xfrm rot="5400000" flipH="1" flipV="1">
            <a:off x="5120613" y="2985448"/>
            <a:ext cx="658504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41" name="Text Box 17"/>
          <p:cNvSpPr txBox="1">
            <a:spLocks noChangeArrowheads="1"/>
          </p:cNvSpPr>
          <p:nvPr/>
        </p:nvSpPr>
        <p:spPr bwMode="auto">
          <a:xfrm>
            <a:off x="4573565" y="339472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grpSp>
        <p:nvGrpSpPr>
          <p:cNvPr id="43014" name="Group 18"/>
          <p:cNvGrpSpPr>
            <a:grpSpLocks/>
          </p:cNvGrpSpPr>
          <p:nvPr/>
        </p:nvGrpSpPr>
        <p:grpSpPr bwMode="auto">
          <a:xfrm>
            <a:off x="5183165" y="3733800"/>
            <a:ext cx="685800" cy="457200"/>
            <a:chOff x="2160" y="2304"/>
            <a:chExt cx="432" cy="288"/>
          </a:xfrm>
        </p:grpSpPr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450" name="Text Box 26"/>
          <p:cNvSpPr txBox="1">
            <a:spLocks noChangeArrowheads="1"/>
          </p:cNvSpPr>
          <p:nvPr/>
        </p:nvSpPr>
        <p:spPr bwMode="auto">
          <a:xfrm>
            <a:off x="8111707" y="34290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5453" name="Text Box 29"/>
          <p:cNvSpPr txBox="1">
            <a:spLocks noChangeArrowheads="1"/>
          </p:cNvSpPr>
          <p:nvPr/>
        </p:nvSpPr>
        <p:spPr bwMode="auto">
          <a:xfrm>
            <a:off x="4295356" y="435768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4421165" y="5449669"/>
            <a:ext cx="1271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0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3" name="Picture 14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2132012" y="1066800"/>
            <a:ext cx="3048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spcAft>
                <a:spcPts val="0"/>
              </a:spcAft>
            </a:pPr>
            <a:r>
              <a:rPr lang="en-US" b="1" dirty="0"/>
              <a:t>Andy updates his changes with the ones from the repository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The changes merge into his local copy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A merge conflict can occur.</a:t>
            </a:r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 rot="-327827">
            <a:off x="4766054" y="3523809"/>
            <a:ext cx="18716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(with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7499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4046" name="AutoShape 28"/>
          <p:cNvCxnSpPr>
            <a:cxnSpLocks noChangeShapeType="1"/>
          </p:cNvCxnSpPr>
          <p:nvPr/>
        </p:nvCxnSpPr>
        <p:spPr bwMode="auto">
          <a:xfrm rot="5400000">
            <a:off x="5169279" y="2955484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4506348" y="5449669"/>
            <a:ext cx="10464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5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(6)</a:t>
            </a:r>
          </a:p>
        </p:txBody>
      </p:sp>
      <p:pic>
        <p:nvPicPr>
          <p:cNvPr id="45061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5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2132012" y="1054656"/>
            <a:ext cx="268496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the merged changes to the repository</a:t>
            </a:r>
            <a:r>
              <a:rPr lang="bg-BG" b="1" dirty="0"/>
              <a:t>.</a:t>
            </a:r>
          </a:p>
          <a:p>
            <a:r>
              <a:rPr lang="en-US" b="1" dirty="0"/>
              <a:t>A common version with the changes of Andy and Bobby is inserted.</a:t>
            </a:r>
          </a:p>
        </p:txBody>
      </p:sp>
      <p:cxnSp>
        <p:nvCxnSpPr>
          <p:cNvPr id="45064" name="AutoShape 16"/>
          <p:cNvCxnSpPr>
            <a:cxnSpLocks noChangeShapeType="1"/>
            <a:stCxn id="27" idx="0"/>
            <a:endCxn id="45061" idx="2"/>
          </p:cNvCxnSpPr>
          <p:nvPr/>
        </p:nvCxnSpPr>
        <p:spPr bwMode="auto">
          <a:xfrm rot="5400000" flipH="1" flipV="1">
            <a:off x="5125092" y="2994617"/>
            <a:ext cx="644856" cy="19003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1585" name="Text Box 17"/>
          <p:cNvSpPr txBox="1">
            <a:spLocks noChangeArrowheads="1"/>
          </p:cNvSpPr>
          <p:nvPr/>
        </p:nvSpPr>
        <p:spPr bwMode="auto">
          <a:xfrm>
            <a:off x="4878365" y="3519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sp>
        <p:nvSpPr>
          <p:cNvPr id="621590" name="Text Box 22"/>
          <p:cNvSpPr txBox="1">
            <a:spLocks noChangeArrowheads="1"/>
          </p:cNvSpPr>
          <p:nvPr/>
        </p:nvSpPr>
        <p:spPr bwMode="auto">
          <a:xfrm>
            <a:off x="5987094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7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5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623631" name="Text Box 15"/>
          <p:cNvSpPr txBox="1">
            <a:spLocks noChangeArrowheads="1"/>
          </p:cNvSpPr>
          <p:nvPr/>
        </p:nvSpPr>
        <p:spPr bwMode="auto">
          <a:xfrm>
            <a:off x="2136701" y="1054656"/>
            <a:ext cx="311951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updates the changes from the repository</a:t>
            </a:r>
            <a:r>
              <a:rPr lang="bg-BG" b="1" dirty="0"/>
              <a:t>.</a:t>
            </a:r>
          </a:p>
          <a:p>
            <a:r>
              <a:rPr lang="en-US" b="1" dirty="0"/>
              <a:t>She gets the common version with both changes from Andy and Bobby</a:t>
            </a:r>
            <a:r>
              <a:rPr lang="ru-RU" b="1" dirty="0"/>
              <a:t>.</a:t>
            </a:r>
            <a:endParaRPr lang="en-US" b="1" dirty="0"/>
          </a:p>
        </p:txBody>
      </p:sp>
      <p:cxnSp>
        <p:nvCxnSpPr>
          <p:cNvPr id="46084" name="AutoShape 16"/>
          <p:cNvCxnSpPr>
            <a:cxnSpLocks noChangeShapeType="1"/>
            <a:stCxn id="46088" idx="2"/>
            <a:endCxn id="46091" idx="0"/>
          </p:cNvCxnSpPr>
          <p:nvPr/>
        </p:nvCxnSpPr>
        <p:spPr bwMode="auto">
          <a:xfrm rot="5400000" flipH="1" flipV="1">
            <a:off x="7253504" y="2420772"/>
            <a:ext cx="345744" cy="2057400"/>
          </a:xfrm>
          <a:prstGeom prst="curvedConnector5">
            <a:avLst>
              <a:gd name="adj1" fmla="val -66118"/>
              <a:gd name="adj2" fmla="val 50000"/>
              <a:gd name="adj3" fmla="val 16611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3633" name="Text Box 17"/>
          <p:cNvSpPr txBox="1">
            <a:spLocks noChangeArrowheads="1"/>
          </p:cNvSpPr>
          <p:nvPr/>
        </p:nvSpPr>
        <p:spPr bwMode="auto">
          <a:xfrm>
            <a:off x="7392965" y="265967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46088" name="Picture 31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3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76" y="3276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55" name="Text Box 39"/>
          <p:cNvSpPr txBox="1">
            <a:spLocks noChangeArrowheads="1"/>
          </p:cNvSpPr>
          <p:nvPr/>
        </p:nvSpPr>
        <p:spPr bwMode="auto">
          <a:xfrm>
            <a:off x="5987095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23656" name="Text Box 40"/>
          <p:cNvSpPr txBox="1">
            <a:spLocks noChangeArrowheads="1"/>
          </p:cNvSpPr>
          <p:nvPr/>
        </p:nvSpPr>
        <p:spPr bwMode="auto">
          <a:xfrm>
            <a:off x="8047670" y="3327400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6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6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version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msysgit.github.io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TortoiseGit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 smtClean="0"/>
              <a:t>Using the Windows GUI </a:t>
            </a:r>
            <a:r>
              <a:rPr lang="en-US" noProof="1" smtClean="0"/>
              <a:t>Git</a:t>
            </a:r>
            <a:r>
              <a:rPr lang="en-US" dirty="0" smtClean="0"/>
              <a:t> Client – Live Demo</a:t>
            </a:r>
            <a:endParaRPr lang="en-US" dirty="0"/>
          </a:p>
        </p:txBody>
      </p:sp>
      <p:pic>
        <p:nvPicPr>
          <p:cNvPr id="4098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060966"/>
            <a:ext cx="5691928" cy="349105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u="sng" dirty="0" smtClean="0">
                <a:solidFill>
                  <a:schemeClr val="tx2"/>
                </a:solidFill>
              </a:rPr>
              <a:t>https</a:t>
            </a:r>
            <a:r>
              <a:rPr lang="en-US" sz="3600" u="sng" dirty="0">
                <a:solidFill>
                  <a:schemeClr val="tx2"/>
                </a:solidFill>
              </a:rPr>
              <a:t>://github.com/SoftUni/test</a:t>
            </a:r>
            <a:endParaRPr lang="en-US" sz="3600" u="sng" dirty="0" smtClean="0">
              <a:solidFill>
                <a:schemeClr val="tx2"/>
              </a:solidFill>
            </a:endParaRP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 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noProof="1">
                <a:hlinkClick r:id="rId3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26000"/>
          </a:xfrm>
        </p:spPr>
        <p:txBody>
          <a:bodyPr>
            <a:normAutofit/>
          </a:bodyPr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2228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2976</Words>
  <Application>Microsoft Office PowerPoint</Application>
  <PresentationFormat>Custom</PresentationFormat>
  <Paragraphs>962</Paragraphs>
  <Slides>79</Slides>
  <Notes>48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SoftUni 16x9</vt:lpstr>
      <vt:lpstr>Source Control Systems</vt:lpstr>
      <vt:lpstr>Table of Contents</vt:lpstr>
      <vt:lpstr>Software Configuration Management (SCM)</vt:lpstr>
      <vt:lpstr>SCM and the Software Development Lifecycle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SVN: Exercise</vt:lpstr>
      <vt:lpstr>Versioning Models</vt:lpstr>
      <vt:lpstr>Centralized Version Control</vt:lpstr>
      <vt:lpstr>Distributed Version Control</vt:lpstr>
      <vt:lpstr>Versioning Models</vt:lpstr>
      <vt:lpstr>Versioning Models (2)</vt:lpstr>
      <vt:lpstr>Versioning Models (3)</vt:lpstr>
      <vt:lpstr>Problems with Locking </vt:lpstr>
      <vt:lpstr>Merging Problems</vt:lpstr>
      <vt:lpstr>File Comparison / Merge Tools</vt:lpstr>
      <vt:lpstr>File Comparison – Example</vt:lpstr>
      <vt:lpstr>The "Lock-Modify-Unlock" Model</vt:lpstr>
      <vt:lpstr>The Lock-Modify-Unlock Model (1)</vt:lpstr>
      <vt:lpstr>The Lock-Modify-Unlock Model (2)</vt:lpstr>
      <vt:lpstr>The Lock-Modify-Unlock Model (3)</vt:lpstr>
      <vt:lpstr>The Lock-Modify-Unlock Model (4)</vt:lpstr>
      <vt:lpstr>The Lock-Modify-Unlock Model (5)</vt:lpstr>
      <vt:lpstr>The Lock-Modify-Unlock Model (6)</vt:lpstr>
      <vt:lpstr>The Lock-Modify-Unlock Model (7)</vt:lpstr>
      <vt:lpstr>The "Copy-Modify-Merge" Model</vt:lpstr>
      <vt:lpstr>The Copy-Modify-Merge Model (1)</vt:lpstr>
      <vt:lpstr>The Copy-Modify-Merge Model (2)</vt:lpstr>
      <vt:lpstr>The Copy-Modify-Merge Model (3)</vt:lpstr>
      <vt:lpstr>The Copy-Modify-Merge Model (4)</vt:lpstr>
      <vt:lpstr>The Copy-Modify-Merge Model (5)</vt:lpstr>
      <vt:lpstr>The Copy-Modify-Merge Model (6)</vt:lpstr>
      <vt:lpstr>The Copy-Modify-Merge Model (7)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TortoiseGit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2015-05-07T10:10:15Z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